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4B7FABB-EAE7-415E-B9C6-F1BCE222E827}">
  <a:tblStyle styleId="{84B7FABB-EAE7-415E-B9C6-F1BCE222E82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this proj, a system for sa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includes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294850"/>
            <a:ext cx="6852600" cy="217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Presentation 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Signature Authentication Pen</a:t>
            </a: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GZSL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55"/>
            <a:ext cx="8118600" cy="116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Mingyang Zheng (mz2594)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Yifei Li (yl3590)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Huangfeng Shi (hs2917)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200"/>
              <a:t>EEECS E6765 Internet if Things- Physical Data Analytics, 2017 Spring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438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46" name="Shape 146"/>
          <p:cNvGraphicFramePr/>
          <p:nvPr/>
        </p:nvGraphicFramePr>
        <p:xfrm>
          <a:off x="276050" y="8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{84B7FABB-EAE7-415E-B9C6-F1BCE222E827}</a:tableStyleId>
              </a:tblPr>
              <a:tblGrid>
                <a:gridCol w="1702450"/>
                <a:gridCol w="1666800"/>
                <a:gridCol w="1666800"/>
                <a:gridCol w="1666800"/>
                <a:gridCol w="1666800"/>
              </a:tblGrid>
              <a:tr h="233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</a:t>
                      </a:r>
                      <a:r>
                        <a:rPr b="1" lang="en"/>
                        <a:t>Task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collecting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more data to enrich the database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transmission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Recognise the text according to the gesture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machine learning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 RNN to improve the </a:t>
                      </a:r>
                      <a:r>
                        <a:rPr lang="en"/>
                        <a:t>accuracy of learning</a:t>
                      </a:r>
                      <a:r>
                        <a:rPr lang="en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{84B7FABB-EAE7-415E-B9C6-F1BCE222E827}</a:tableStyleId>
              </a:tblPr>
              <a:tblGrid>
                <a:gridCol w="1666800"/>
                <a:gridCol w="1666800"/>
                <a:gridCol w="1666800"/>
                <a:gridCol w="1666800"/>
                <a:gridCol w="16668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Task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Realize real-time identity recognition by AWS Lambda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display module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 to Reports, Web Sites, Code, Videos, ...</a:t>
            </a:r>
          </a:p>
        </p:txBody>
      </p:sp>
      <p:graphicFrame>
        <p:nvGraphicFramePr>
          <p:cNvPr id="158" name="Shape 158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{84B7FABB-EAE7-415E-B9C6-F1BCE222E827}</a:tableStyleId>
              </a:tblPr>
              <a:tblGrid>
                <a:gridCol w="2729900"/>
                <a:gridCol w="2729900"/>
                <a:gridCol w="27299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What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weebly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http://http://iotcolumbia2017gzsgzsl.weebly.com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Github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https://github.com/zmyzheng/Signature-Authentication-Pen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proposal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en"/>
                        <a:t>Signature Authentication Pen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final report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Signature Authentication Pen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Vi</a:t>
                      </a:r>
                      <a:r>
                        <a:rPr lang="en"/>
                        <a:t>deo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https://youtu.be/xxnGFsNmaTY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649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Used</a:t>
            </a:r>
          </a:p>
        </p:txBody>
      </p:sp>
      <p:graphicFrame>
        <p:nvGraphicFramePr>
          <p:cNvPr id="164" name="Shape 164"/>
          <p:cNvGraphicFramePr/>
          <p:nvPr/>
        </p:nvGraphicFramePr>
        <p:xfrm>
          <a:off x="341800" y="6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{84B7FABB-EAE7-415E-B9C6-F1BCE222E827}</a:tableStyleId>
              </a:tblPr>
              <a:tblGrid>
                <a:gridCol w="781000"/>
                <a:gridCol w="1636250"/>
                <a:gridCol w="1018575"/>
                <a:gridCol w="959150"/>
                <a:gridCol w="697850"/>
                <a:gridCol w="2158925"/>
                <a:gridCol w="1208625"/>
              </a:tblGrid>
              <a:tr h="56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Group ID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Part Name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Number of Units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Cost per one unit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Total cost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 for ordering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Why is the part needed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Bluetooth wireless sensor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https://mbientlab.com/product/metawearc/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data and send it to mobile device</a:t>
                      </a:r>
                    </a:p>
                  </a:txBody>
                  <a:tcPr marT="91425" marB="91425" marR="91425" marL="91425"/>
                </a:tc>
              </a:tr>
              <a:tr h="1043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-3-Axis Digital Accelerometer (±16g)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https://www.seeedstudio.com/Grove-3-Axis-Digital-Accelerometer%28%C2%B116g%29-p-1156.html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 Universal 4 Pin Buckled 50cm Cable (5 PCs Pack)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https://www.seeedstudio.com/Grove-Universal-4-Pin-Buckled-50cm-Cable-%285-PCs-Pack%29-p-928.html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Longer cable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490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Description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697950"/>
            <a:ext cx="8572800" cy="42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Signature Authentication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/>
              <a:t>-Realize identity recognition by signature biometric features from users.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lang="en" sz="1400"/>
              <a:t>-Distinguish fake signature for users.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Collection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E</a:t>
            </a:r>
            <a:r>
              <a:rPr lang="en" sz="1400"/>
              <a:t>mbedded sensors collecting writing biometric features(Angular velocity: gyroscope, acceleration) 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Set up database for different users.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Cleaning</a:t>
            </a:r>
          </a:p>
          <a:p>
            <a:pPr indent="45720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(normalize, resample) original raw data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Machine Learning for  Biometric Feature Model</a:t>
            </a:r>
          </a:p>
          <a:p>
            <a:pPr indent="45720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 algorithms (SVM / neural network/ Amazon ML) to train biometric feature model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100" y="697949"/>
            <a:ext cx="1170950" cy="15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675" y="3012137"/>
            <a:ext cx="1289823" cy="193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chatIMG1.jpeg" id="69" name="Shape 69"/>
          <p:cNvPicPr preferRelativeResize="0"/>
          <p:nvPr/>
        </p:nvPicPr>
        <p:blipFill rotWithShape="1">
          <a:blip r:embed="rId5">
            <a:alphaModFix/>
          </a:blip>
          <a:srcRect b="4562" l="0" r="20515" t="7695"/>
          <a:stretch/>
        </p:blipFill>
        <p:spPr>
          <a:xfrm>
            <a:off x="6531320" y="697950"/>
            <a:ext cx="1063354" cy="1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3562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Results / Accomplishments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224100" y="6132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Functions: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Fake Signature Distinguish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Real Time Identity Recognition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793575" y="6655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Devices</a:t>
            </a:r>
            <a:r>
              <a:rPr lang="en">
                <a:solidFill>
                  <a:srgbClr val="000000"/>
                </a:solidFill>
              </a:rPr>
              <a:t>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Wired: Intel Edison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Wireless: MetawearC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14 20.49.43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2611037"/>
            <a:ext cx="3803999" cy="1999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4 20.42.35.pn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0" y="2688124"/>
            <a:ext cx="4839750" cy="18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1366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Collection 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67775" y="807225"/>
            <a:ext cx="3920700" cy="411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Acceleration: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Using MetawearC/ Grove -3-Axis Digital Accelerometer to collect real time data, which contains the accelerate value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Angular velocity：Gyro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/>
              <a:t>Using MetawearC 3-axis gyroscope to collect real time data, which contains the angular velocity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09 22.56.48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99" y="2155212"/>
            <a:ext cx="4182973" cy="1289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9.45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87" y="658850"/>
            <a:ext cx="1135132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05.29.png"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563" y="658849"/>
            <a:ext cx="1065136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7.05.png"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800" y="3734849"/>
            <a:ext cx="4182975" cy="10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23.12.png"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499449" y="800874"/>
            <a:ext cx="1526749" cy="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5791587" y="1109774"/>
            <a:ext cx="372325" cy="26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or</a:t>
            </a:r>
          </a:p>
        </p:txBody>
      </p:sp>
      <p:sp>
        <p:nvSpPr>
          <p:cNvPr id="91" name="Shape 91"/>
          <p:cNvSpPr/>
          <p:nvPr/>
        </p:nvSpPr>
        <p:spPr>
          <a:xfrm>
            <a:off x="7302702" y="1055189"/>
            <a:ext cx="372325" cy="372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0147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cleaning/data processing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01475" y="613200"/>
            <a:ext cx="5364300" cy="36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Resample (Downsample</a:t>
            </a:r>
            <a:r>
              <a:rPr b="1" lang="en"/>
              <a:t>/ </a:t>
            </a:r>
            <a:r>
              <a:rPr b="1" lang="en"/>
              <a:t>Upsample)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Based on FFT transformations, use Fourier-domain window that tapers the Fourier spectrum before zero-padding to alleviate ringing in the resampled values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Results in a nice format for machine learning step and also for test step to achieve more accurate comparison analysis, preventing from the influence of writing speed.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N</a:t>
            </a:r>
            <a:r>
              <a:rPr b="1" lang="en"/>
              <a:t>omalize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Deduct the average value from all datasets of each collection.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Reduce errors stemmed from the difference between each starting state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anfigure12-1.gif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150" y="66975"/>
            <a:ext cx="1804149" cy="1766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24.png"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849" y="1860162"/>
            <a:ext cx="1804150" cy="113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38.png"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325" y="1888887"/>
            <a:ext cx="1647895" cy="10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b="56423" l="0" r="3203" t="0"/>
          <a:stretch/>
        </p:blipFill>
        <p:spPr>
          <a:xfrm>
            <a:off x="5788025" y="2827837"/>
            <a:ext cx="1769786" cy="12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6">
            <a:alphaModFix/>
          </a:blip>
          <a:srcRect b="0" l="0" r="3614" t="56383"/>
          <a:stretch/>
        </p:blipFill>
        <p:spPr>
          <a:xfrm>
            <a:off x="7562324" y="2866299"/>
            <a:ext cx="1647900" cy="11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7">
            <a:alphaModFix/>
          </a:blip>
          <a:srcRect b="56968" l="0" r="5285" t="0"/>
          <a:stretch/>
        </p:blipFill>
        <p:spPr>
          <a:xfrm>
            <a:off x="5770850" y="3990674"/>
            <a:ext cx="1647899" cy="1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 b="0" l="0" r="5285" t="57199"/>
          <a:stretch/>
        </p:blipFill>
        <p:spPr>
          <a:xfrm>
            <a:off x="7487154" y="3990675"/>
            <a:ext cx="1656845" cy="1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 for  Biometric Feature Modeling</a:t>
            </a:r>
            <a:br>
              <a:rPr lang="en"/>
            </a:b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900325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6668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31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Neural Network</a:t>
            </a:r>
          </a:p>
        </p:txBody>
      </p:sp>
      <p:pic>
        <p:nvPicPr>
          <p:cNvPr descr="amazon-machine-learning-app-flow.jpg" id="113" name="Shape 113"/>
          <p:cNvPicPr preferRelativeResize="0"/>
          <p:nvPr/>
        </p:nvPicPr>
        <p:blipFill rotWithShape="1">
          <a:blip r:embed="rId3">
            <a:alphaModFix/>
          </a:blip>
          <a:srcRect b="0" l="24095" r="18764" t="0"/>
          <a:stretch/>
        </p:blipFill>
        <p:spPr>
          <a:xfrm>
            <a:off x="32750" y="2186600"/>
            <a:ext cx="3441475" cy="13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-qimg-675fedee717331e478ecfcc40e2e4d38.png" id="114" name="Shape 114"/>
          <p:cNvPicPr preferRelativeResize="0"/>
          <p:nvPr/>
        </p:nvPicPr>
        <p:blipFill rotWithShape="1">
          <a:blip r:embed="rId4">
            <a:alphaModFix/>
          </a:blip>
          <a:srcRect b="4344" l="6531" r="8643" t="9105"/>
          <a:stretch/>
        </p:blipFill>
        <p:spPr>
          <a:xfrm>
            <a:off x="4127262" y="2102512"/>
            <a:ext cx="2382549" cy="183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7 13.39.53.png"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162" y="1804425"/>
            <a:ext cx="1026625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276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Signature Authentication (2 modes)</a:t>
            </a:r>
            <a:br>
              <a:rPr lang="en"/>
            </a:br>
            <a:r>
              <a:rPr lang="en"/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21475" y="0"/>
            <a:ext cx="8520600" cy="274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Real Time Identity Recognition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Identify the test data belongs to which authenticated users.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Output the exact authenticated user number.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Test user must belong to one of the users in the training classes.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Fake Signature </a:t>
            </a:r>
            <a:r>
              <a:rPr lang="en"/>
              <a:t>Distinguishing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Identify whether the signature is written by the user with that name.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Output True or False.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Test user needn’t belong to the users in training dataset.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nomail-exact-ci-example.png" id="122" name="Shape 122"/>
          <p:cNvPicPr preferRelativeResize="0"/>
          <p:nvPr/>
        </p:nvPicPr>
        <p:blipFill rotWithShape="1">
          <a:blip r:embed="rId3">
            <a:alphaModFix/>
          </a:blip>
          <a:srcRect b="28207" l="0" r="0" t="4165"/>
          <a:stretch/>
        </p:blipFill>
        <p:spPr>
          <a:xfrm>
            <a:off x="4059900" y="3116825"/>
            <a:ext cx="3906800" cy="182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lconcepts_image2.png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50" y="3141512"/>
            <a:ext cx="2826750" cy="178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Scenario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9103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Owing to its strength by </a:t>
            </a:r>
            <a:r>
              <a:rPr lang="en" sz="1400"/>
              <a:t>recording dynamic motion, which is hard to imitate, this system </a:t>
            </a:r>
            <a:r>
              <a:rPr lang="en" sz="1400">
                <a:solidFill>
                  <a:srgbClr val="000000"/>
                </a:solidFill>
              </a:rPr>
              <a:t>can improve the accuracy and safety by identify the writing biometric features: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15775" y="2371300"/>
            <a:ext cx="26847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Higher signature asset security demand(eg. at bank, shopping）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253500" y="2371300"/>
            <a:ext cx="2812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Assist recognize criminals and absconder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6219025" y="2371300"/>
            <a:ext cx="24945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Smart home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0" y="3229675"/>
            <a:ext cx="2160224" cy="15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500" y="3229675"/>
            <a:ext cx="2494500" cy="1520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3-08 12.21.22.png" id="135" name="Shape 135"/>
          <p:cNvPicPr preferRelativeResize="0"/>
          <p:nvPr/>
        </p:nvPicPr>
        <p:blipFill rotWithShape="1">
          <a:blip r:embed="rId5">
            <a:alphaModFix/>
          </a:blip>
          <a:srcRect b="65619" l="50334" r="25524" t="0"/>
          <a:stretch/>
        </p:blipFill>
        <p:spPr>
          <a:xfrm>
            <a:off x="6347525" y="3169675"/>
            <a:ext cx="2560218" cy="1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948050" y="18516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7200"/>
              <a:t>Demo</a:t>
            </a:r>
            <a:br>
              <a:rPr b="1" lang="en"/>
            </a:b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